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65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92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B053"/>
    <a:srgbClr val="00B0EF"/>
    <a:srgbClr val="EB470C"/>
    <a:srgbClr val="F19CA7"/>
    <a:srgbClr val="008CCF"/>
    <a:srgbClr val="78C2E5"/>
    <a:srgbClr val="00A0EA"/>
    <a:srgbClr val="F9C158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8"/>
    <p:restoredTop sz="94694"/>
  </p:normalViewPr>
  <p:slideViewPr>
    <p:cSldViewPr snapToGrid="0">
      <p:cViewPr varScale="1">
        <p:scale>
          <a:sx n="81" d="100"/>
          <a:sy n="81" d="100"/>
        </p:scale>
        <p:origin x="86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11/27/2024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Exploring </a:t>
            </a:r>
          </a:p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Our Natural World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8721969" y="660666"/>
            <a:ext cx="2230458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Special Lesson 1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8" y="540000"/>
            <a:ext cx="9211640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Instant Camouflage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Octopuses use camouflage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hide from predators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secretly crawl up to their prey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They can change color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special cells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their skin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p.54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834834" y="5795045"/>
            <a:ext cx="190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736275" y="574689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022834" y="5046482"/>
            <a:ext cx="1115316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673317" y="450440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2109019" y="4451985"/>
            <a:ext cx="733332" cy="198713"/>
            <a:chOff x="2012804" y="6243835"/>
            <a:chExt cx="912118" cy="263497"/>
          </a:xfrm>
        </p:grpSpPr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3971736" y="4431640"/>
            <a:ext cx="749683" cy="212363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482291" y="2165431"/>
            <a:ext cx="261308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both A and B: 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둘 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232541" y="5778450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덕분에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10379" y="307648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40369" y="443190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8149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487316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These cells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filled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different colors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—mostly red, yellow, or brown—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spc="-150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are attached to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muscles. The muscles can make the color cells bigger or smaller so that a certain color appears.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625968" y="848853"/>
            <a:ext cx="359835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filled with: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가득 차다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413016" y="222852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attached to: …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달라붙다</a:t>
            </a:r>
            <a:endParaRPr lang="en-US" altLang="ko-KR" dirty="0">
              <a:solidFill>
                <a:srgbClr val="EB470C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550821" y="3076160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044974" y="3035684"/>
            <a:ext cx="5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672047" y="1691974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166200" y="1651498"/>
            <a:ext cx="5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140728" y="5816603"/>
            <a:ext cx="50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259507" y="5866176"/>
            <a:ext cx="483844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so that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주어＋동사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10842C-C398-156B-F8BD-8A74F28C598D}"/>
              </a:ext>
            </a:extLst>
          </p:cNvPr>
          <p:cNvSpPr txBox="1"/>
          <p:nvPr/>
        </p:nvSpPr>
        <p:spPr>
          <a:xfrm>
            <a:off x="7688423" y="1655183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삽입구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7234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Imagine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an octopus wants to hide on some brown sand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muscles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attached to the brown color cells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will contract. This will make the cells bigger and wider.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p.54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564304" y="3011880"/>
            <a:ext cx="20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77486" y="301914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947850" y="2300640"/>
            <a:ext cx="1130221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409414" y="167299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(Imagine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5741874" y="4442080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 문장 전체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6539559" y="4422400"/>
            <a:ext cx="648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71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7699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result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 skin of the octopus will become browner,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allowing it to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blend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sand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497716" y="1632066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 결과로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166004" y="3003337"/>
            <a:ext cx="22298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조화를 이루다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91547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분사구문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연속동작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3000780" y="2528109"/>
            <a:ext cx="133555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305517" y="2052882"/>
            <a:ext cx="409036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allow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to-v: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하다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8A77707D-C424-6F95-46A0-EFFA880D0011}"/>
              </a:ext>
            </a:extLst>
          </p:cNvPr>
          <p:cNvCxnSpPr>
            <a:cxnSpLocks/>
          </p:cNvCxnSpPr>
          <p:nvPr/>
        </p:nvCxnSpPr>
        <p:spPr>
          <a:xfrm>
            <a:off x="4429194" y="2528109"/>
            <a:ext cx="255928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39EA7FAE-3A09-318C-0112-64CEEB120FD8}"/>
              </a:ext>
            </a:extLst>
          </p:cNvPr>
          <p:cNvCxnSpPr>
            <a:cxnSpLocks/>
          </p:cNvCxnSpPr>
          <p:nvPr/>
        </p:nvCxnSpPr>
        <p:spPr>
          <a:xfrm>
            <a:off x="4787413" y="2528109"/>
            <a:ext cx="1726509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315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the muscles relax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 color cells will become smaller, and the color will be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noticeable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 the octopus’s skin.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104993" y="4446657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덜 뚜렷한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4817" y="165220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시간의 부사절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9046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Other animals can also use camouflage, but they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gradually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change their colors. Octopuses can completely change color in less than 0.1 seconds,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is faster than the blink of an eye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260000" y="3075057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서서히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5882326" y="4421478"/>
            <a:ext cx="344272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882326" y="444115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129482" y="5764002"/>
            <a:ext cx="525338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주격 관계대명사절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and it is ...)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9281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61376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Growing New Arms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Losing an arm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a serious matter for an octopus. When this happens, how does the octopus deal with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losing such a significant number of neurons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71710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1758925" y="4458810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losing an arm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2413069" y="4439130"/>
            <a:ext cx="576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069100" y="576400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with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55972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answer is simple. It just grows a new arm.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Existing cells and tissue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form new muscles and nerves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cover up the wound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About two days later, a knob* is formed</a:t>
            </a:r>
            <a:r>
              <a:rPr lang="en-US" altLang="ko-Kore-KR" sz="32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                           </a:t>
            </a:r>
            <a:r>
              <a:rPr lang="ko-KR" altLang="en-US" sz="28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*</a:t>
            </a:r>
            <a:r>
              <a:rPr lang="en-US" altLang="ko-KR" sz="28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knob </a:t>
            </a:r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혹</a:t>
            </a:r>
            <a:r>
              <a:rPr lang="en-US" altLang="ko-KR" sz="1600" spc="-150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, (</a:t>
            </a:r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혹 같은</a:t>
            </a:r>
            <a:r>
              <a:rPr lang="en-US" altLang="ko-KR" sz="1600" spc="-150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 </a:t>
            </a:r>
            <a:r>
              <a:rPr lang="ko-KR" altLang="en-US" sz="1600" spc="-150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마디</a:t>
            </a:r>
            <a:endParaRPr lang="en-US" altLang="ko-Kore-KR" spc="-150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p.55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5C1B099-F63B-99CF-A3BD-CCC16556E84A}"/>
              </a:ext>
            </a:extLst>
          </p:cNvPr>
          <p:cNvGrpSpPr/>
          <p:nvPr/>
        </p:nvGrpSpPr>
        <p:grpSpPr>
          <a:xfrm flipV="1">
            <a:off x="2330773" y="3045474"/>
            <a:ext cx="1512676" cy="277788"/>
            <a:chOff x="3733973" y="2334937"/>
            <a:chExt cx="594000" cy="211590"/>
          </a:xfrm>
        </p:grpSpPr>
        <p:cxnSp>
          <p:nvCxnSpPr>
            <p:cNvPr id="7" name="직선 연결선[R] 1">
              <a:extLst>
                <a:ext uri="{FF2B5EF4-FFF2-40B4-BE49-F238E27FC236}">
                  <a16:creationId xmlns:a16="http://schemas.microsoft.com/office/drawing/2014/main" id="{AB68D46D-4C90-2DCD-1D15-0F3F9378C36D}"/>
                </a:ext>
              </a:extLst>
            </p:cNvPr>
            <p:cNvCxnSpPr>
              <a:cxnSpLocks/>
            </p:cNvCxnSpPr>
            <p:nvPr/>
          </p:nvCxnSpPr>
          <p:spPr>
            <a:xfrm>
              <a:off x="3737620" y="2335192"/>
              <a:ext cx="0" cy="174868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2">
              <a:extLst>
                <a:ext uri="{FF2B5EF4-FFF2-40B4-BE49-F238E27FC236}">
                  <a16:creationId xmlns:a16="http://schemas.microsoft.com/office/drawing/2014/main" id="{3ACA7587-F9E3-2E54-C12D-40E0726E3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973" y="2334937"/>
              <a:ext cx="594000" cy="0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3">
              <a:extLst>
                <a:ext uri="{FF2B5EF4-FFF2-40B4-BE49-F238E27FC236}">
                  <a16:creationId xmlns:a16="http://schemas.microsoft.com/office/drawing/2014/main" id="{BD489EB9-871D-D61A-48FA-78CDB030FF0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27973" y="2334937"/>
              <a:ext cx="0" cy="211590"/>
            </a:xfrm>
            <a:prstGeom prst="line">
              <a:avLst/>
            </a:prstGeom>
            <a:ln w="25400" cap="sq">
              <a:solidFill>
                <a:srgbClr val="4BB053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57520" y="3059361"/>
            <a:ext cx="1279004" cy="1099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755930" y="3059361"/>
            <a:ext cx="2448000" cy="1099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4233183" y="1688716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octopus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4914222" y="1669036"/>
            <a:ext cx="25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908657" y="3093350"/>
            <a:ext cx="1812323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76681" y="2227144"/>
            <a:ext cx="181232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424384" y="3097333"/>
            <a:ext cx="792000" cy="109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914222" y="3112039"/>
            <a:ext cx="181232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76681" y="4379367"/>
            <a:ext cx="380843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591497" y="5770392"/>
            <a:ext cx="158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653666" y="582022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89629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Over the next two weeks, it takes on a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hook-like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shape and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blood vessels and stem cells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form. A tiny version of the arm appears about 55 days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the original is lost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620093" y="1632066"/>
            <a:ext cx="169423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갈고리 모양의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287564" y="3030307"/>
            <a:ext cx="380843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and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이하 절의 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89824" y="5782471"/>
            <a:ext cx="380843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시간의 부사절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2912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Finally, after about 130 days, the octopus finishes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regrowing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fully functioning arm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There are some animals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can regrow their body parts in a similar manner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p.55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5C1B099-F63B-99CF-A3BD-CCC16556E84A}"/>
              </a:ext>
            </a:extLst>
          </p:cNvPr>
          <p:cNvGrpSpPr/>
          <p:nvPr/>
        </p:nvGrpSpPr>
        <p:grpSpPr>
          <a:xfrm>
            <a:off x="3913692" y="2344148"/>
            <a:ext cx="649345" cy="237180"/>
            <a:chOff x="3733973" y="2334937"/>
            <a:chExt cx="594000" cy="211590"/>
          </a:xfrm>
        </p:grpSpPr>
        <p:cxnSp>
          <p:nvCxnSpPr>
            <p:cNvPr id="6" name="직선 연결선[R] 1">
              <a:extLst>
                <a:ext uri="{FF2B5EF4-FFF2-40B4-BE49-F238E27FC236}">
                  <a16:creationId xmlns:a16="http://schemas.microsoft.com/office/drawing/2014/main" id="{AB68D46D-4C90-2DCD-1D15-0F3F9378C36D}"/>
                </a:ext>
              </a:extLst>
            </p:cNvPr>
            <p:cNvCxnSpPr>
              <a:cxnSpLocks/>
            </p:cNvCxnSpPr>
            <p:nvPr/>
          </p:nvCxnSpPr>
          <p:spPr>
            <a:xfrm>
              <a:off x="3737620" y="2335192"/>
              <a:ext cx="0" cy="17486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[R] 2">
              <a:extLst>
                <a:ext uri="{FF2B5EF4-FFF2-40B4-BE49-F238E27FC236}">
                  <a16:creationId xmlns:a16="http://schemas.microsoft.com/office/drawing/2014/main" id="{3ACA7587-F9E3-2E54-C12D-40E0726E3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973" y="2334937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3">
              <a:extLst>
                <a:ext uri="{FF2B5EF4-FFF2-40B4-BE49-F238E27FC236}">
                  <a16:creationId xmlns:a16="http://schemas.microsoft.com/office/drawing/2014/main" id="{BD489EB9-871D-D61A-48FA-78CDB030FF0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27973" y="2334937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481867" y="3061434"/>
            <a:ext cx="684000" cy="109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257487" y="3061434"/>
            <a:ext cx="1908000" cy="109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5C1B099-F63B-99CF-A3BD-CCC16556E84A}"/>
              </a:ext>
            </a:extLst>
          </p:cNvPr>
          <p:cNvGrpSpPr/>
          <p:nvPr/>
        </p:nvGrpSpPr>
        <p:grpSpPr>
          <a:xfrm>
            <a:off x="5862918" y="2344148"/>
            <a:ext cx="622792" cy="257119"/>
            <a:chOff x="3733973" y="2334937"/>
            <a:chExt cx="594000" cy="211590"/>
          </a:xfrm>
        </p:grpSpPr>
        <p:cxnSp>
          <p:nvCxnSpPr>
            <p:cNvPr id="13" name="직선 연결선[R] 1">
              <a:extLst>
                <a:ext uri="{FF2B5EF4-FFF2-40B4-BE49-F238E27FC236}">
                  <a16:creationId xmlns:a16="http://schemas.microsoft.com/office/drawing/2014/main" id="{AB68D46D-4C90-2DCD-1D15-0F3F9378C36D}"/>
                </a:ext>
              </a:extLst>
            </p:cNvPr>
            <p:cNvCxnSpPr>
              <a:cxnSpLocks/>
            </p:cNvCxnSpPr>
            <p:nvPr/>
          </p:nvCxnSpPr>
          <p:spPr>
            <a:xfrm>
              <a:off x="3737620" y="2335192"/>
              <a:ext cx="0" cy="17486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2">
              <a:extLst>
                <a:ext uri="{FF2B5EF4-FFF2-40B4-BE49-F238E27FC236}">
                  <a16:creationId xmlns:a16="http://schemas.microsoft.com/office/drawing/2014/main" id="{3ACA7587-F9E3-2E54-C12D-40E0726E3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973" y="2334937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3">
              <a:extLst>
                <a:ext uri="{FF2B5EF4-FFF2-40B4-BE49-F238E27FC236}">
                  <a16:creationId xmlns:a16="http://schemas.microsoft.com/office/drawing/2014/main" id="{BD489EB9-871D-D61A-48FA-78CDB030FF0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27973" y="2334937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248146" y="3061730"/>
            <a:ext cx="648000" cy="109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4433062"/>
            <a:ext cx="23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20608" y="4378395"/>
            <a:ext cx="253307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877671" y="3769463"/>
            <a:ext cx="1210236" cy="250670"/>
            <a:chOff x="5508624" y="975874"/>
            <a:chExt cx="594000" cy="217090"/>
          </a:xfrm>
        </p:grpSpPr>
        <p:cxnSp>
          <p:nvCxnSpPr>
            <p:cNvPr id="21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79783" y="3122170"/>
            <a:ext cx="380843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(finishes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236949" y="2240695"/>
            <a:ext cx="767939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</a:t>
            </a:r>
            <a:endParaRPr lang="en-US" altLang="ko-KR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15529" y="2244579"/>
            <a:ext cx="1388370" cy="36933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</a:t>
            </a:r>
            <a:endParaRPr lang="en-US" altLang="ko-KR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257421" y="3034539"/>
            <a:ext cx="5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851236" y="3069557"/>
            <a:ext cx="13883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52021" y="4484474"/>
            <a:ext cx="13883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9575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Wonder under the Waves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Our planet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full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amazing creatures. They come in all shapes and sizes, and each one has special abilities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help it survive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p.52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09281" y="5831082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071834" y="587824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1867069" y="5083564"/>
            <a:ext cx="1225755" cy="250670"/>
            <a:chOff x="5508624" y="975874"/>
            <a:chExt cx="594000" cy="217090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859283" y="3121635"/>
            <a:ext cx="236154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full of: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가득한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382434" y="4531200"/>
            <a:ext cx="11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454475" y="4766749"/>
            <a:ext cx="273669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(to-)v: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in most cases, the regrown part is not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good 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original. The new arm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an octopus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other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hand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is nearly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same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one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lost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8209453" y="4497603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(which[that])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8797800" y="4340761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65C1B099-F63B-99CF-A3BD-CCC16556E84A}"/>
              </a:ext>
            </a:extLst>
          </p:cNvPr>
          <p:cNvGrpSpPr/>
          <p:nvPr/>
        </p:nvGrpSpPr>
        <p:grpSpPr>
          <a:xfrm>
            <a:off x="6132533" y="1080775"/>
            <a:ext cx="594000" cy="211590"/>
            <a:chOff x="3733973" y="2334937"/>
            <a:chExt cx="594000" cy="211590"/>
          </a:xfrm>
        </p:grpSpPr>
        <p:cxnSp>
          <p:nvCxnSpPr>
            <p:cNvPr id="10" name="직선 연결선[R] 1">
              <a:extLst>
                <a:ext uri="{FF2B5EF4-FFF2-40B4-BE49-F238E27FC236}">
                  <a16:creationId xmlns:a16="http://schemas.microsoft.com/office/drawing/2014/main" id="{AB68D46D-4C90-2DCD-1D15-0F3F9378C36D}"/>
                </a:ext>
              </a:extLst>
            </p:cNvPr>
            <p:cNvCxnSpPr>
              <a:cxnSpLocks/>
            </p:cNvCxnSpPr>
            <p:nvPr/>
          </p:nvCxnSpPr>
          <p:spPr>
            <a:xfrm>
              <a:off x="3737620" y="2335192"/>
              <a:ext cx="0" cy="17486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2">
              <a:extLst>
                <a:ext uri="{FF2B5EF4-FFF2-40B4-BE49-F238E27FC236}">
                  <a16:creationId xmlns:a16="http://schemas.microsoft.com/office/drawing/2014/main" id="{3ACA7587-F9E3-2E54-C12D-40E0726E3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973" y="2334937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3">
              <a:extLst>
                <a:ext uri="{FF2B5EF4-FFF2-40B4-BE49-F238E27FC236}">
                  <a16:creationId xmlns:a16="http://schemas.microsoft.com/office/drawing/2014/main" id="{BD489EB9-871D-D61A-48FA-78CDB030FF0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27973" y="2334937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025519" y="1697558"/>
            <a:ext cx="1368000" cy="109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490903" y="1697558"/>
            <a:ext cx="684000" cy="109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810624" y="3034463"/>
            <a:ext cx="21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59733" y="308015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5369859" y="2355226"/>
            <a:ext cx="1089618" cy="250670"/>
            <a:chOff x="5508624" y="975874"/>
            <a:chExt cx="594000" cy="217090"/>
          </a:xfrm>
        </p:grpSpPr>
        <p:cxnSp>
          <p:nvCxnSpPr>
            <p:cNvPr id="19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549465" y="4402472"/>
            <a:ext cx="12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0727" y="580498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8406403" y="3750079"/>
            <a:ext cx="764491" cy="250670"/>
            <a:chOff x="5508624" y="975874"/>
            <a:chExt cx="594000" cy="217090"/>
          </a:xfrm>
        </p:grpSpPr>
        <p:cxnSp>
          <p:nvCxnSpPr>
            <p:cNvPr id="26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519856" y="4417800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반면에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708519" y="4429087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774506" y="87765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272287" y="1656457"/>
            <a:ext cx="3497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as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원급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as: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만큼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78821" y="224291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938377" y="4401658"/>
            <a:ext cx="288000" cy="109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333486" y="441138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470458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288447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Blue Blood and Three Hearts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Another interesting fact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about octopuses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they have blue blood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Human blood is red </a:t>
            </a:r>
            <a:r>
              <a:rPr lang="en-US" altLang="ko-Kore-KR" sz="3600" spc="-150" dirty="0">
                <a:solidFill>
                  <a:schemeClr val="accent6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 of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protein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contains iron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9" y="3062316"/>
            <a:ext cx="39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162704" y="301147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226880" y="2362185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175481" y="5816273"/>
            <a:ext cx="151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047033" y="580304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047033" y="5107697"/>
            <a:ext cx="1172966" cy="25067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904626" y="5769641"/>
            <a:ext cx="243246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because of+</a:t>
            </a:r>
            <a:r>
              <a:rPr lang="ko-KR" altLang="en-US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</a:t>
            </a:r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</a:t>
            </a:r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… </a:t>
            </a:r>
            <a:r>
              <a:rPr lang="ko-KR" altLang="en-US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endParaRPr lang="ko-Kore-KR" altLang="en-US" dirty="0">
              <a:solidFill>
                <a:schemeClr val="accent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643621" y="311888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424606" y="3011470"/>
            <a:ext cx="288000" cy="109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819715" y="302119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49252" y="439612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보어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8648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46429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protein carries oxygen. Octopus blood, however,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relies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different protein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transport oxygen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Rather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iron, this protein contains copper,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gives the blood its unusual color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512107" y="3114692"/>
            <a:ext cx="21405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rely on: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의존하다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032061" y="4400546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보다는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942632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598219" y="571064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8965" y="5798343"/>
            <a:ext cx="11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341614" y="5804807"/>
            <a:ext cx="107935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515754" y="4958834"/>
            <a:ext cx="424276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간접목적어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           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6416334" y="5328166"/>
            <a:ext cx="2736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4730967" y="5322331"/>
            <a:ext cx="1584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2142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protein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containing copper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can carry oxygen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much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better in cold temperatures.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That’s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why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octopuses can survive near the ocean floor.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1678731"/>
            <a:ext cx="19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285359" y="166184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2487038" y="1008170"/>
            <a:ext cx="1143669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967052" y="3014398"/>
            <a:ext cx="1527010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비교급 강조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훨씬 더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052903" y="2752787"/>
            <a:ext cx="1822156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endParaRPr lang="ko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그것이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이유이다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66448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pumping this special blood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through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 octopus’s body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requires a lot of force.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Fortunately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octopuses have three hearts.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323097" y="1676891"/>
            <a:ext cx="211463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두루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563573" y="4445745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다행히도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016418" y="166150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003199" y="3038122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38238" y="308656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 일치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14793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Two hearts pump blood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through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 octopus’s gills*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get oxygen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while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third pumps it to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rest of the body. 				        </a:t>
            </a:r>
            <a:r>
              <a:rPr lang="en-US" altLang="ko-KR" sz="28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*gill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아가미</a:t>
            </a:r>
            <a:endParaRPr lang="en-US" altLang="ko-Kore-KR" spc="-150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6500815" y="3128308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(heart)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7096208" y="2970077"/>
            <a:ext cx="408267" cy="212256"/>
            <a:chOff x="9960619" y="3011228"/>
            <a:chExt cx="408267" cy="212256"/>
          </a:xfrm>
        </p:grpSpPr>
        <p:cxnSp>
          <p:nvCxnSpPr>
            <p:cNvPr id="8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509472" y="2274863"/>
            <a:ext cx="168139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동안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152409" y="1684155"/>
            <a:ext cx="19258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통해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666165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7573995" y="3055114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blood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8598759" y="3010439"/>
            <a:ext cx="25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0491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improved distribution of oxygen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supports octopuses’ active behavior and powers their complex nervous system.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p.56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5C1B099-F63B-99CF-A3BD-CCC16556E84A}"/>
              </a:ext>
            </a:extLst>
          </p:cNvPr>
          <p:cNvGrpSpPr/>
          <p:nvPr/>
        </p:nvGrpSpPr>
        <p:grpSpPr>
          <a:xfrm>
            <a:off x="3327662" y="937015"/>
            <a:ext cx="894714" cy="348251"/>
            <a:chOff x="3733973" y="2334937"/>
            <a:chExt cx="594000" cy="211590"/>
          </a:xfrm>
        </p:grpSpPr>
        <p:cxnSp>
          <p:nvCxnSpPr>
            <p:cNvPr id="6" name="직선 연결선[R] 1">
              <a:extLst>
                <a:ext uri="{FF2B5EF4-FFF2-40B4-BE49-F238E27FC236}">
                  <a16:creationId xmlns:a16="http://schemas.microsoft.com/office/drawing/2014/main" id="{AB68D46D-4C90-2DCD-1D15-0F3F9378C36D}"/>
                </a:ext>
              </a:extLst>
            </p:cNvPr>
            <p:cNvCxnSpPr>
              <a:cxnSpLocks/>
            </p:cNvCxnSpPr>
            <p:nvPr/>
          </p:nvCxnSpPr>
          <p:spPr>
            <a:xfrm>
              <a:off x="3737620" y="2335192"/>
              <a:ext cx="0" cy="17486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[R] 2">
              <a:extLst>
                <a:ext uri="{FF2B5EF4-FFF2-40B4-BE49-F238E27FC236}">
                  <a16:creationId xmlns:a16="http://schemas.microsoft.com/office/drawing/2014/main" id="{3ACA7587-F9E3-2E54-C12D-40E0726E3F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33973" y="2334937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3">
              <a:extLst>
                <a:ext uri="{FF2B5EF4-FFF2-40B4-BE49-F238E27FC236}">
                  <a16:creationId xmlns:a16="http://schemas.microsoft.com/office/drawing/2014/main" id="{BD489EB9-871D-D61A-48FA-78CDB030FF0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27973" y="2334937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145606" y="1222731"/>
            <a:ext cx="1620000" cy="1099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678276" y="1675045"/>
            <a:ext cx="147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521552" y="2628999"/>
            <a:ext cx="118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12904" y="201867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7039974" y="2238251"/>
            <a:ext cx="408963" cy="352981"/>
            <a:chOff x="2012804" y="6243835"/>
            <a:chExt cx="912118" cy="263497"/>
          </a:xfrm>
        </p:grpSpPr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8480611" y="1700117"/>
            <a:ext cx="387718" cy="527929"/>
            <a:chOff x="2012804" y="6243835"/>
            <a:chExt cx="912118" cy="263497"/>
          </a:xfrm>
        </p:grpSpPr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55437" y="82117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322466" y="161667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26057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These are just a few interesting facts about octopuses. There are many others, including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fact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they can recognize human faces and have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short-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long-term memory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03993" y="4390245"/>
            <a:ext cx="122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043708" y="5774890"/>
            <a:ext cx="312765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both A and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둘 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5141319" y="3056524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other facts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7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5912109" y="3036844"/>
            <a:ext cx="1044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63006" y="446968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2000175" y="4395152"/>
            <a:ext cx="326626" cy="261516"/>
            <a:chOff x="2012804" y="6243835"/>
            <a:chExt cx="912118" cy="263497"/>
          </a:xfrm>
        </p:grpSpPr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980059" y="438358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2763883" y="4390244"/>
            <a:ext cx="460292" cy="265719"/>
            <a:chOff x="2012804" y="6243835"/>
            <a:chExt cx="912118" cy="263497"/>
          </a:xfrm>
        </p:grpSpPr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4528567-7035-F65A-C050-600AA4D2BA99}"/>
              </a:ext>
            </a:extLst>
          </p:cNvPr>
          <p:cNvSpPr txBox="1"/>
          <p:nvPr/>
        </p:nvSpPr>
        <p:spPr>
          <a:xfrm>
            <a:off x="3570152" y="4982904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(term)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0E44AE5-D566-FE2B-59EF-7446E3AFA4E0}"/>
              </a:ext>
            </a:extLst>
          </p:cNvPr>
          <p:cNvGrpSpPr/>
          <p:nvPr/>
        </p:nvGrpSpPr>
        <p:grpSpPr>
          <a:xfrm rot="10800000">
            <a:off x="4147412" y="5313051"/>
            <a:ext cx="408267" cy="212256"/>
            <a:chOff x="9960619" y="3011228"/>
            <a:chExt cx="408267" cy="212256"/>
          </a:xfrm>
        </p:grpSpPr>
        <p:cxnSp>
          <p:nvCxnSpPr>
            <p:cNvPr id="6" name="직선 연결선[R] 50">
              <a:extLst>
                <a:ext uri="{FF2B5EF4-FFF2-40B4-BE49-F238E27FC236}">
                  <a16:creationId xmlns:a16="http://schemas.microsoft.com/office/drawing/2014/main" id="{989BA435-5360-DCB8-ED4F-DC669EF0D9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[R] 55">
              <a:extLst>
                <a:ext uri="{FF2B5EF4-FFF2-40B4-BE49-F238E27FC236}">
                  <a16:creationId xmlns:a16="http://schemas.microsoft.com/office/drawing/2014/main" id="{BE28CA5D-ACBD-B146-801C-F8809717870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B6C21AD-8CA3-4C2E-9679-0CCC1ECCBB6A}"/>
              </a:ext>
            </a:extLst>
          </p:cNvPr>
          <p:cNvSpPr txBox="1"/>
          <p:nvPr/>
        </p:nvSpPr>
        <p:spPr>
          <a:xfrm>
            <a:off x="427235" y="4982904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(they)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DA6840BE-ED94-DF8C-EFE0-E1DAE2262C56}"/>
              </a:ext>
            </a:extLst>
          </p:cNvPr>
          <p:cNvGrpSpPr/>
          <p:nvPr/>
        </p:nvGrpSpPr>
        <p:grpSpPr>
          <a:xfrm rot="10800000">
            <a:off x="1004495" y="5313051"/>
            <a:ext cx="408267" cy="212256"/>
            <a:chOff x="9960619" y="3011228"/>
            <a:chExt cx="408267" cy="212256"/>
          </a:xfrm>
        </p:grpSpPr>
        <p:cxnSp>
          <p:nvCxnSpPr>
            <p:cNvPr id="9" name="직선 연결선[R] 50">
              <a:extLst>
                <a:ext uri="{FF2B5EF4-FFF2-40B4-BE49-F238E27FC236}">
                  <a16:creationId xmlns:a16="http://schemas.microsoft.com/office/drawing/2014/main" id="{7BC9C691-6B36-5410-1EEC-DD1AF08118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55">
              <a:extLst>
                <a:ext uri="{FF2B5EF4-FFF2-40B4-BE49-F238E27FC236}">
                  <a16:creationId xmlns:a16="http://schemas.microsoft.com/office/drawing/2014/main" id="{E0AE99E5-84D4-D7E6-E4D0-1E1596C1DF4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27384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Octopuses are reminders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the wide diversity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life on Earth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It is likely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more incredible animals will be discovered in the future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771685" y="1678447"/>
            <a:ext cx="16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367922" y="168680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4607379" y="1008170"/>
            <a:ext cx="1255539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9857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144277" y="1669364"/>
            <a:ext cx="29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2161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2383510" y="1720874"/>
            <a:ext cx="5245455" cy="863963"/>
            <a:chOff x="1794769" y="4411452"/>
            <a:chExt cx="7270591" cy="881904"/>
          </a:xfrm>
        </p:grpSpPr>
        <p:cxnSp>
          <p:nvCxnSpPr>
            <p:cNvPr id="19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97872" y="3063532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236025" y="3026400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515026" y="3000740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336304" y="4422077"/>
            <a:ext cx="2304000" cy="6464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739134" y="447190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2005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of the most unusual ones have a large, round head and use their eight long arms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crawl along the ocean floor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They are, of course, octopuses.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p.52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624029" y="1671755"/>
            <a:ext cx="86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037638" y="2591735"/>
            <a:ext cx="57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035073" y="195964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4562128" y="1918796"/>
            <a:ext cx="427804" cy="900786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6312498" y="1680675"/>
            <a:ext cx="749683" cy="474611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977153" y="444286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Let’s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look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fascinating features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make octopuses such incredible creatures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p.52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417284" y="1685335"/>
            <a:ext cx="38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328251" y="169661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72E7920-93D5-B6FE-9409-A21E24D6A509}"/>
              </a:ext>
            </a:extLst>
          </p:cNvPr>
          <p:cNvGrpSpPr/>
          <p:nvPr/>
        </p:nvGrpSpPr>
        <p:grpSpPr>
          <a:xfrm>
            <a:off x="7300051" y="946987"/>
            <a:ext cx="1370950" cy="25067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3C4DF5EC-FF4F-BEDB-0725-D2894AAC96C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3782362E-2FD2-18F9-9D71-09A11C4EE6B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17F7689F-504C-2C97-196B-BD40C103FA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246164" y="1700739"/>
            <a:ext cx="195246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한번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171918" y="3059668"/>
            <a:ext cx="53812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목적어＋명사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보어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만들다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B1FB6B9B-06DE-251D-2CFF-B0E9469D7B72}"/>
              </a:ext>
            </a:extLst>
          </p:cNvPr>
          <p:cNvCxnSpPr>
            <a:cxnSpLocks/>
          </p:cNvCxnSpPr>
          <p:nvPr/>
        </p:nvCxnSpPr>
        <p:spPr>
          <a:xfrm>
            <a:off x="4097526" y="3059668"/>
            <a:ext cx="4154506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91956BCD-A781-A52D-10AD-462E1EF5FDEE}"/>
              </a:ext>
            </a:extLst>
          </p:cNvPr>
          <p:cNvCxnSpPr>
            <a:cxnSpLocks/>
          </p:cNvCxnSpPr>
          <p:nvPr/>
        </p:nvCxnSpPr>
        <p:spPr>
          <a:xfrm>
            <a:off x="1260000" y="3066623"/>
            <a:ext cx="917592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1281C404-B073-0F36-F62E-8A0DB995BB5B}"/>
              </a:ext>
            </a:extLst>
          </p:cNvPr>
          <p:cNvCxnSpPr>
            <a:cxnSpLocks/>
          </p:cNvCxnSpPr>
          <p:nvPr/>
        </p:nvCxnSpPr>
        <p:spPr>
          <a:xfrm>
            <a:off x="2304806" y="3066623"/>
            <a:ext cx="1701586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884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728063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Complex Nervous System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human nervous system, the brain sends messages to the body,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telling it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 to do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Meanwhile, it receives information from the senses.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5748113" y="4431916"/>
            <a:ext cx="297454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body(</a:t>
            </a:r>
            <a:r>
              <a:rPr lang="ko-KR" altLang="en-US" dirty="0" err="1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간접목적어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6267893" y="4412236"/>
            <a:ext cx="288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999222" y="357175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분사구문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동시동작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692869" y="3571750"/>
            <a:ext cx="409932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「의문사＋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to-v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」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(telling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2208792" y="5763153"/>
            <a:ext cx="297454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brain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3329207" y="5761161"/>
            <a:ext cx="288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0165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the nervous system of an octopus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isn’t controlled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solely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by its brain. In fact,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half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 octopus’s 500 million neurons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located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its arms.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652903" y="3057127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단독으로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009312" y="4461765"/>
            <a:ext cx="20483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절반 이상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913849" y="5759989"/>
            <a:ext cx="32424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located in: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위치하다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4822" y="3030667"/>
            <a:ext cx="248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86198" y="303713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8781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Only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around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180 million neurons are located in an octopus’s brain.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 octopus is hungry, its brain tells the arms to find food.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102490" y="1632066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대략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216089" y="3059668"/>
            <a:ext cx="17185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2639505" y="4406680"/>
            <a:ext cx="659876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02490" y="4469804"/>
            <a:ext cx="49998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tell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＋목적어＋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to-v: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하라고 말하다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F4D7220C-81DA-508D-854E-9C5B6EC9E0E0}"/>
              </a:ext>
            </a:extLst>
          </p:cNvPr>
          <p:cNvCxnSpPr>
            <a:cxnSpLocks/>
          </p:cNvCxnSpPr>
          <p:nvPr/>
        </p:nvCxnSpPr>
        <p:spPr>
          <a:xfrm>
            <a:off x="3382572" y="4406680"/>
            <a:ext cx="150993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80892969-FBF6-4B06-014F-649867AB2FB0}"/>
              </a:ext>
            </a:extLst>
          </p:cNvPr>
          <p:cNvCxnSpPr>
            <a:cxnSpLocks/>
          </p:cNvCxnSpPr>
          <p:nvPr/>
        </p:nvCxnSpPr>
        <p:spPr>
          <a:xfrm>
            <a:off x="4975702" y="4406680"/>
            <a:ext cx="112029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4390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brain doesn’t have to explain how,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each of the octopus’s eight arms can communicate with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another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directly and decide on the best way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find food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their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own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6783213" y="1741164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(to find food)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7378606" y="1582933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251213" y="4425470"/>
            <a:ext cx="20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13947" y="577529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형용사적 용법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135213" y="3060644"/>
            <a:ext cx="230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513195" y="3914762"/>
            <a:ext cx="104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63466" y="330836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6021237" y="3481413"/>
            <a:ext cx="408755" cy="457946"/>
            <a:chOff x="2012804" y="6243835"/>
            <a:chExt cx="912118" cy="263497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7575074" y="3062332"/>
            <a:ext cx="394549" cy="438068"/>
            <a:chOff x="2012804" y="6243835"/>
            <a:chExt cx="912118" cy="263497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146830" y="897836"/>
            <a:ext cx="203368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(…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536506" y="4364493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서로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741578" y="5706384"/>
            <a:ext cx="1949903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 one’s own: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혼자서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자력으로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2921900" y="4488223"/>
            <a:ext cx="5462520" cy="881904"/>
            <a:chOff x="1794769" y="4411452"/>
            <a:chExt cx="7270591" cy="881904"/>
          </a:xfrm>
        </p:grpSpPr>
        <p:cxnSp>
          <p:nvCxnSpPr>
            <p:cNvPr id="30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0259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 of this, each arm seems to have its own brain.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though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 is not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scientifically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accurate, it is sometimes said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octopuses have nine brains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p.53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470079" y="3073345"/>
            <a:ext cx="17295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비록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이지만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146813" y="3069665"/>
            <a:ext cx="12800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과학적으로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2377384" y="1706645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 문장 내용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3201964" y="1686965"/>
            <a:ext cx="576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635133" y="1654974"/>
            <a:ext cx="23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037964" y="170480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seem to-v: 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 같다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334868" y="440374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98883" y="4429890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39638" y="4403747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714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</TotalTime>
  <Words>1422</Words>
  <Application>Microsoft Office PowerPoint</Application>
  <PresentationFormat>와이드스크린</PresentationFormat>
  <Paragraphs>187</Paragraphs>
  <Slides>28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4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95</cp:revision>
  <dcterms:created xsi:type="dcterms:W3CDTF">2024-07-02T00:56:12Z</dcterms:created>
  <dcterms:modified xsi:type="dcterms:W3CDTF">2024-11-27T02:02:05Z</dcterms:modified>
</cp:coreProperties>
</file>